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E2F34-AC6A-644F-9B0E-D4C9BB3E751C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9ED5A-1FD2-D044-94AA-5A1EEB9CF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5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Yunus</a:t>
            </a:r>
            <a:r>
              <a:rPr lang="en-US" dirty="0" smtClean="0"/>
              <a:t>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“You represent the best. The fact you are here is important. The fact you have designed something for a very specific social problem is very important,” said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Yunus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“I hope your ideas aren’t wasted if you don’t win the prize. Prizes are only recognition. It doesn’t mean those participated were in vain. I hope you do not give it up. Use your educated power to solve the many problems around us.”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Clinton:  The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Hult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Prize is about how the world has to work in 21</a:t>
            </a:r>
            <a:r>
              <a:rPr lang="en-US" sz="1200" i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i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century.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ED5A-1FD2-D044-94AA-5A1EEB9CFA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18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ED5A-1FD2-D044-94AA-5A1EEB9CFA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1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2863-B03F-CD40-BC5E-1E469E0BD1D1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44FE-92DF-3146-A880-51139BC4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8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2863-B03F-CD40-BC5E-1E469E0BD1D1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44FE-92DF-3146-A880-51139BC4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4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2863-B03F-CD40-BC5E-1E469E0BD1D1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44FE-92DF-3146-A880-51139BC4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9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2863-B03F-CD40-BC5E-1E469E0BD1D1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44FE-92DF-3146-A880-51139BC4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1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2863-B03F-CD40-BC5E-1E469E0BD1D1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44FE-92DF-3146-A880-51139BC4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5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2863-B03F-CD40-BC5E-1E469E0BD1D1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44FE-92DF-3146-A880-51139BC4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41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2863-B03F-CD40-BC5E-1E469E0BD1D1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44FE-92DF-3146-A880-51139BC4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0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2863-B03F-CD40-BC5E-1E469E0BD1D1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44FE-92DF-3146-A880-51139BC4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5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2863-B03F-CD40-BC5E-1E469E0BD1D1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44FE-92DF-3146-A880-51139BC4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8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2863-B03F-CD40-BC5E-1E469E0BD1D1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44FE-92DF-3146-A880-51139BC4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6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2863-B03F-CD40-BC5E-1E469E0BD1D1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344FE-92DF-3146-A880-51139BC4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6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32863-B03F-CD40-BC5E-1E469E0BD1D1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344FE-92DF-3146-A880-51139BC4A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4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microsoft.com/office/2007/relationships/hdphoto" Target="../media/hdphoto2.wdp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3.wdp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850900"/>
            <a:ext cx="9144000" cy="5143500"/>
            <a:chOff x="0" y="850900"/>
            <a:chExt cx="9144000" cy="5143500"/>
          </a:xfrm>
        </p:grpSpPr>
        <p:pic>
          <p:nvPicPr>
            <p:cNvPr id="4" name="Picture 3" descr="refugee-boat.jp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50900"/>
              <a:ext cx="9144000" cy="51435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0" y="1805664"/>
              <a:ext cx="9144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chemeClr val="bg1"/>
                  </a:solidFill>
                  <a:latin typeface="DIN Condensed Bold"/>
                  <a:cs typeface="DIN Condensed Bold"/>
                </a:rPr>
                <a:t>RESTORE THE RIGHTS AND DIGNITY </a:t>
              </a:r>
              <a:br>
                <a:rPr lang="en-US" sz="4800" dirty="0" smtClean="0">
                  <a:solidFill>
                    <a:schemeClr val="bg1"/>
                  </a:solidFill>
                  <a:latin typeface="DIN Condensed Bold"/>
                  <a:cs typeface="DIN Condensed Bold"/>
                </a:rPr>
              </a:br>
              <a:r>
                <a:rPr lang="en-US" sz="4800" dirty="0" smtClean="0">
                  <a:solidFill>
                    <a:schemeClr val="bg1"/>
                  </a:solidFill>
                  <a:latin typeface="DIN Condensed Bold"/>
                  <a:cs typeface="DIN Condensed Bold"/>
                </a:rPr>
                <a:t>OF 10 MILLION REFUGEES</a:t>
              </a:r>
              <a:endParaRPr lang="en-US" sz="4800" dirty="0">
                <a:solidFill>
                  <a:schemeClr val="bg1"/>
                </a:solidFill>
                <a:latin typeface="DIN Condensed Bold"/>
                <a:cs typeface="DIN Condensed Bold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155007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300" dirty="0" smtClean="0">
                  <a:solidFill>
                    <a:srgbClr val="FFFFFF"/>
                  </a:solidFill>
                  <a:latin typeface="DIN Condensed Bold"/>
                  <a:cs typeface="DIN Condensed Bold"/>
                </a:rPr>
                <a:t>The Refugee Opportunity</a:t>
              </a:r>
              <a:endParaRPr lang="en-US" spc="300" dirty="0">
                <a:solidFill>
                  <a:srgbClr val="FFFFFF"/>
                </a:solidFill>
                <a:latin typeface="DIN Condensed Bold"/>
                <a:cs typeface="DIN Condensed Bold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3493002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pc="300" dirty="0" smtClean="0">
                  <a:solidFill>
                    <a:srgbClr val="FFFFFF"/>
                  </a:solidFill>
                  <a:latin typeface="DIN Condensed Bold"/>
                  <a:cs typeface="DIN Condensed Bold"/>
                </a:rPr>
                <a:t>2017 HULT PRIZE CHALLENGE – IESE regional round – November, 25</a:t>
              </a:r>
              <a:r>
                <a:rPr lang="en-US" spc="300" baseline="30000" dirty="0" smtClean="0">
                  <a:solidFill>
                    <a:srgbClr val="FFFFFF"/>
                  </a:solidFill>
                  <a:latin typeface="DIN Condensed Bold"/>
                  <a:cs typeface="DIN Condensed Bold"/>
                </a:rPr>
                <a:t>th</a:t>
              </a:r>
              <a:r>
                <a:rPr lang="en-US" spc="300" dirty="0" smtClean="0">
                  <a:solidFill>
                    <a:srgbClr val="FFFFFF"/>
                  </a:solidFill>
                  <a:latin typeface="DIN Condensed Bold"/>
                  <a:cs typeface="DIN Condensed Bold"/>
                </a:rPr>
                <a:t> 2016</a:t>
              </a:r>
              <a:endParaRPr lang="en-US" spc="300" dirty="0">
                <a:solidFill>
                  <a:srgbClr val="FFFFFF"/>
                </a:solidFill>
                <a:latin typeface="DIN Condensed Bold"/>
                <a:cs typeface="DIN Condensed Bold"/>
              </a:endParaRPr>
            </a:p>
          </p:txBody>
        </p:sp>
        <p:pic>
          <p:nvPicPr>
            <p:cNvPr id="11" name="Picture 10" descr="HultPrize2016@_Logo1_p_ 70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51" t="47964" r="30114" b="47906"/>
            <a:stretch/>
          </p:blipFill>
          <p:spPr>
            <a:xfrm>
              <a:off x="1982110" y="1029478"/>
              <a:ext cx="5179781" cy="379280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12" name="TextBox 11"/>
            <p:cNvSpPr txBox="1"/>
            <p:nvPr/>
          </p:nvSpPr>
          <p:spPr>
            <a:xfrm>
              <a:off x="7686732" y="5664752"/>
              <a:ext cx="12042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spc="600" dirty="0" smtClean="0">
                  <a:solidFill>
                    <a:srgbClr val="FFFFFF"/>
                  </a:solidFill>
                  <a:latin typeface="DIN Condensed Bold"/>
                  <a:cs typeface="DIN Condensed Bold"/>
                </a:rPr>
                <a:t>Photo: United Nations</a:t>
              </a:r>
              <a:endParaRPr lang="en-US" sz="1100" spc="600" dirty="0">
                <a:solidFill>
                  <a:srgbClr val="FFFFFF"/>
                </a:solidFill>
                <a:latin typeface="DIN Condensed Bold"/>
                <a:cs typeface="DIN Condensed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9387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1369119"/>
            <a:ext cx="10303026" cy="4465146"/>
            <a:chOff x="0" y="1369119"/>
            <a:chExt cx="10303026" cy="4465146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1369119"/>
              <a:ext cx="9144000" cy="4465146"/>
              <a:chOff x="-3591281" y="319539"/>
              <a:chExt cx="12483763" cy="6096000"/>
            </a:xfrm>
          </p:grpSpPr>
          <p:pic>
            <p:nvPicPr>
              <p:cNvPr id="5" name="Picture 4"/>
              <p:cNvPicPr>
                <a:picLocks/>
              </p:cNvPicPr>
              <p:nvPr/>
            </p:nvPicPr>
            <p:blipFill rotWithShape="1">
              <a:blip r:embed="rId3"/>
              <a:srcRect r="33016"/>
              <a:stretch/>
            </p:blipFill>
            <p:spPr>
              <a:xfrm>
                <a:off x="2628483" y="319539"/>
                <a:ext cx="6263999" cy="60960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r="31532"/>
              <a:stretch/>
            </p:blipFill>
            <p:spPr>
              <a:xfrm flipH="1">
                <a:off x="-3591281" y="319539"/>
                <a:ext cx="6260734" cy="6096000"/>
              </a:xfrm>
              <a:prstGeom prst="rect">
                <a:avLst/>
              </a:prstGeom>
            </p:spPr>
          </p:pic>
        </p:grpSp>
        <p:pic>
          <p:nvPicPr>
            <p:cNvPr id="8" name="Picture 7" descr="HultPrize2016@_Logo1_p_ 70.eps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51" t="47964" r="30114" b="47906"/>
            <a:stretch/>
          </p:blipFill>
          <p:spPr>
            <a:xfrm>
              <a:off x="1965909" y="5293929"/>
              <a:ext cx="5179781" cy="379280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9" name="TextBox 8"/>
            <p:cNvSpPr txBox="1"/>
            <p:nvPr/>
          </p:nvSpPr>
          <p:spPr>
            <a:xfrm>
              <a:off x="0" y="1686612"/>
              <a:ext cx="914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>
                  <a:solidFill>
                    <a:schemeClr val="bg1"/>
                  </a:solidFill>
                  <a:latin typeface="DIN Condensed Bold"/>
                  <a:cs typeface="DIN Condensed Bold"/>
                </a:rPr>
                <a:t>RESTORE THE RIGHTS AND DIGNITY </a:t>
              </a:r>
              <a:br>
                <a:rPr lang="en-US" sz="3000" dirty="0" smtClean="0">
                  <a:solidFill>
                    <a:schemeClr val="bg1"/>
                  </a:solidFill>
                  <a:latin typeface="DIN Condensed Bold"/>
                  <a:cs typeface="DIN Condensed Bold"/>
                </a:rPr>
              </a:br>
              <a:r>
                <a:rPr lang="en-US" sz="3000" dirty="0" smtClean="0">
                  <a:solidFill>
                    <a:schemeClr val="bg1"/>
                  </a:solidFill>
                  <a:latin typeface="DIN Condensed Bold"/>
                  <a:cs typeface="DIN Condensed Bold"/>
                </a:rPr>
                <a:t>OF 10 MILLION REFUGEES</a:t>
              </a:r>
              <a:endParaRPr lang="en-US" sz="3000" dirty="0">
                <a:solidFill>
                  <a:schemeClr val="bg1"/>
                </a:solidFill>
                <a:latin typeface="DIN Condensed Bold"/>
                <a:cs typeface="DIN Condensed Bold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1431026"/>
              <a:ext cx="914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spc="300" dirty="0" smtClean="0">
                  <a:solidFill>
                    <a:srgbClr val="FFFFFF"/>
                  </a:solidFill>
                  <a:latin typeface="DIN Condensed Bold"/>
                  <a:cs typeface="DIN Condensed Bold"/>
                </a:rPr>
                <a:t>The Refugee Opportunity</a:t>
              </a:r>
              <a:endParaRPr lang="en-US" sz="1600" spc="300" dirty="0">
                <a:solidFill>
                  <a:srgbClr val="FFFFFF"/>
                </a:solidFill>
                <a:latin typeface="DIN Condensed Bold"/>
                <a:cs typeface="DIN Condensed Bold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03869" y="3732336"/>
              <a:ext cx="36208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6700" indent="-266700"/>
              <a:r>
                <a:rPr lang="en-US" dirty="0" smtClean="0">
                  <a:solidFill>
                    <a:schemeClr val="bg1"/>
                  </a:solidFill>
                  <a:latin typeface="DIN Condensed Bold"/>
                  <a:cs typeface="DIN Condensed Bold"/>
                </a:rPr>
                <a:t>“The Nobel Prize </a:t>
              </a:r>
              <a:br>
                <a:rPr lang="en-US" dirty="0" smtClean="0">
                  <a:solidFill>
                    <a:schemeClr val="bg1"/>
                  </a:solidFill>
                  <a:latin typeface="DIN Condensed Bold"/>
                  <a:cs typeface="DIN Condensed Bold"/>
                </a:rPr>
              </a:br>
              <a:r>
                <a:rPr lang="en-US" dirty="0" smtClean="0">
                  <a:solidFill>
                    <a:schemeClr val="bg1"/>
                  </a:solidFill>
                  <a:latin typeface="DIN Condensed Bold"/>
                  <a:cs typeface="DIN Condensed Bold"/>
                </a:rPr>
                <a:t>for students.”</a:t>
              </a:r>
            </a:p>
            <a:p>
              <a:pPr marL="266700" indent="-266700"/>
              <a:r>
                <a:rPr lang="en-US" sz="1400" dirty="0" smtClean="0">
                  <a:solidFill>
                    <a:schemeClr val="bg1"/>
                  </a:solidFill>
                  <a:latin typeface="DIN Condensed Bold"/>
                  <a:cs typeface="DIN Condensed Bold"/>
                </a:rPr>
                <a:t/>
              </a:r>
              <a:br>
                <a:rPr lang="en-US" sz="1400" dirty="0" smtClean="0">
                  <a:solidFill>
                    <a:schemeClr val="bg1"/>
                  </a:solidFill>
                  <a:latin typeface="DIN Condensed Bold"/>
                  <a:cs typeface="DIN Condensed Bold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DIN Condensed Bold"/>
                  <a:cs typeface="DIN Condensed Bold"/>
                </a:rPr>
                <a:t>Muhammad </a:t>
              </a:r>
              <a:r>
                <a:rPr lang="en-US" sz="1400" dirty="0" err="1" smtClean="0">
                  <a:solidFill>
                    <a:schemeClr val="bg1"/>
                  </a:solidFill>
                  <a:latin typeface="DIN Condensed Bold"/>
                  <a:cs typeface="DIN Condensed Bold"/>
                </a:rPr>
                <a:t>Yunus</a:t>
              </a:r>
              <a:endParaRPr lang="en-US" sz="1400" dirty="0">
                <a:solidFill>
                  <a:schemeClr val="bg1"/>
                </a:solidFill>
                <a:latin typeface="DIN Condensed Bold"/>
                <a:cs typeface="DIN Condensed Bold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65909" y="2839903"/>
              <a:ext cx="3620805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DIN Condensed Bold"/>
                  <a:cs typeface="DIN Condensed Bold"/>
                </a:rPr>
                <a:t>“The </a:t>
              </a:r>
              <a:r>
                <a:rPr lang="en-US" dirty="0" err="1" smtClean="0">
                  <a:solidFill>
                    <a:schemeClr val="bg1"/>
                  </a:solidFill>
                  <a:latin typeface="DIN Condensed Bold"/>
                  <a:cs typeface="DIN Condensed Bold"/>
                </a:rPr>
                <a:t>Hult</a:t>
              </a:r>
              <a:r>
                <a:rPr lang="en-US" dirty="0" smtClean="0">
                  <a:solidFill>
                    <a:schemeClr val="bg1"/>
                  </a:solidFill>
                  <a:latin typeface="DIN Condensed Bold"/>
                  <a:cs typeface="DIN Condensed Bold"/>
                </a:rPr>
                <a:t> Prize is </a:t>
              </a:r>
            </a:p>
            <a:p>
              <a:pPr marL="184150"/>
              <a:r>
                <a:rPr lang="en-US" dirty="0" smtClean="0">
                  <a:solidFill>
                    <a:schemeClr val="bg1"/>
                  </a:solidFill>
                  <a:latin typeface="DIN Condensed Bold"/>
                  <a:cs typeface="DIN Condensed Bold"/>
                </a:rPr>
                <a:t>about how the world </a:t>
              </a:r>
            </a:p>
            <a:p>
              <a:pPr marL="531813" indent="-265113"/>
              <a:r>
                <a:rPr lang="en-US" dirty="0" smtClean="0">
                  <a:solidFill>
                    <a:schemeClr val="bg1"/>
                  </a:solidFill>
                  <a:latin typeface="DIN Condensed Bold"/>
                  <a:cs typeface="DIN Condensed Bold"/>
                </a:rPr>
                <a:t>has to work in </a:t>
              </a:r>
              <a:br>
                <a:rPr lang="en-US" dirty="0" smtClean="0">
                  <a:solidFill>
                    <a:schemeClr val="bg1"/>
                  </a:solidFill>
                  <a:latin typeface="DIN Condensed Bold"/>
                  <a:cs typeface="DIN Condensed Bold"/>
                </a:rPr>
              </a:br>
              <a:r>
                <a:rPr lang="en-US" dirty="0" smtClean="0">
                  <a:solidFill>
                    <a:schemeClr val="bg1"/>
                  </a:solidFill>
                  <a:latin typeface="DIN Condensed Bold"/>
                  <a:cs typeface="DIN Condensed Bold"/>
                </a:rPr>
                <a:t>21</a:t>
              </a:r>
              <a:r>
                <a:rPr lang="en-US" baseline="30000" dirty="0" smtClean="0">
                  <a:solidFill>
                    <a:schemeClr val="bg1"/>
                  </a:solidFill>
                  <a:latin typeface="DIN Condensed Bold"/>
                  <a:cs typeface="DIN Condensed Bold"/>
                </a:rPr>
                <a:t>st</a:t>
              </a:r>
              <a:r>
                <a:rPr lang="en-US" dirty="0" smtClean="0">
                  <a:solidFill>
                    <a:schemeClr val="bg1"/>
                  </a:solidFill>
                  <a:latin typeface="DIN Condensed Bold"/>
                  <a:cs typeface="DIN Condensed Bold"/>
                </a:rPr>
                <a:t> century.”</a:t>
              </a:r>
            </a:p>
            <a:p>
              <a:pPr marL="798513" indent="-798513"/>
              <a:r>
                <a:rPr lang="en-US" sz="1400" dirty="0" smtClean="0">
                  <a:solidFill>
                    <a:schemeClr val="bg1"/>
                  </a:solidFill>
                  <a:latin typeface="DIN Condensed Bold"/>
                  <a:cs typeface="DIN Condensed Bold"/>
                </a:rPr>
                <a:t/>
              </a:r>
              <a:br>
                <a:rPr lang="en-US" sz="1400" dirty="0" smtClean="0">
                  <a:solidFill>
                    <a:schemeClr val="bg1"/>
                  </a:solidFill>
                  <a:latin typeface="DIN Condensed Bold"/>
                  <a:cs typeface="DIN Condensed Bold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DIN Condensed Bold"/>
                  <a:cs typeface="DIN Condensed Bold"/>
                </a:rPr>
                <a:t>Bill Clinton</a:t>
              </a:r>
              <a:endParaRPr lang="en-US" sz="1400" dirty="0">
                <a:solidFill>
                  <a:schemeClr val="bg1"/>
                </a:solidFill>
                <a:latin typeface="DIN Condensed Bold"/>
                <a:cs typeface="DIN Condensed Bold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8900000">
              <a:off x="6513298" y="4817354"/>
              <a:ext cx="3789728" cy="4782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DIN Condensed Bold"/>
                  <a:cs typeface="DIN Condensed Bold"/>
                </a:rPr>
                <a:t>November, 25</a:t>
              </a:r>
              <a:r>
                <a:rPr lang="en-US" sz="2400" baseline="30000" dirty="0" smtClean="0">
                  <a:solidFill>
                    <a:schemeClr val="tx1"/>
                  </a:solidFill>
                  <a:latin typeface="DIN Condensed Bold"/>
                  <a:cs typeface="DIN Condensed Bold"/>
                </a:rPr>
                <a:t>th</a:t>
              </a:r>
              <a:r>
                <a:rPr lang="en-US" sz="2400" dirty="0" smtClean="0">
                  <a:solidFill>
                    <a:schemeClr val="tx1"/>
                  </a:solidFill>
                  <a:latin typeface="DIN Condensed Bold"/>
                  <a:cs typeface="DIN Condensed Bold"/>
                </a:rPr>
                <a:t> </a:t>
              </a:r>
              <a:endParaRPr lang="en-US" sz="2400" dirty="0">
                <a:solidFill>
                  <a:schemeClr val="tx1"/>
                </a:solidFill>
                <a:latin typeface="DIN Condensed Bold"/>
                <a:cs typeface="DIN Condensed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381000"/>
            <a:ext cx="9144000" cy="6096000"/>
            <a:chOff x="0" y="381000"/>
            <a:chExt cx="9144000" cy="6096000"/>
          </a:xfrm>
        </p:grpSpPr>
        <p:grpSp>
          <p:nvGrpSpPr>
            <p:cNvPr id="25" name="Group 24"/>
            <p:cNvGrpSpPr/>
            <p:nvPr/>
          </p:nvGrpSpPr>
          <p:grpSpPr>
            <a:xfrm>
              <a:off x="0" y="381000"/>
              <a:ext cx="9144000" cy="6096000"/>
              <a:chOff x="0" y="381000"/>
              <a:chExt cx="9144000" cy="60960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3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0" y="381000"/>
                <a:ext cx="9144000" cy="609600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0" y="2322473"/>
                <a:ext cx="9144000" cy="175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 smtClean="0">
                    <a:solidFill>
                      <a:schemeClr val="bg1"/>
                    </a:solidFill>
                    <a:latin typeface="DIN Condensed Bold"/>
                    <a:cs typeface="DIN Condensed Bold"/>
                  </a:rPr>
                  <a:t>RESTORE THE RIGHTS AND DIGNITY </a:t>
                </a:r>
                <a:br>
                  <a:rPr lang="en-US" sz="5400" b="1" dirty="0" smtClean="0">
                    <a:solidFill>
                      <a:schemeClr val="bg1"/>
                    </a:solidFill>
                    <a:latin typeface="DIN Condensed Bold"/>
                    <a:cs typeface="DIN Condensed Bold"/>
                  </a:rPr>
                </a:br>
                <a:r>
                  <a:rPr lang="en-US" sz="5400" b="1" dirty="0" smtClean="0">
                    <a:solidFill>
                      <a:schemeClr val="bg1"/>
                    </a:solidFill>
                    <a:latin typeface="DIN Condensed Bold"/>
                    <a:cs typeface="DIN Condensed Bold"/>
                  </a:rPr>
                  <a:t>OF 10 MILLION REFUGEES</a:t>
                </a:r>
                <a:endParaRPr lang="en-US" sz="5400" b="1" dirty="0">
                  <a:solidFill>
                    <a:schemeClr val="bg1"/>
                  </a:solidFill>
                  <a:latin typeface="DIN Condensed Bold"/>
                  <a:cs typeface="DIN Condensed Bold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0" y="3874023"/>
                <a:ext cx="91440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spc="3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  <a:t>The Refugee Opportunity</a:t>
                </a:r>
                <a:endParaRPr lang="en-US" sz="3200" spc="300" dirty="0">
                  <a:solidFill>
                    <a:srgbClr val="FFFFFF"/>
                  </a:solidFill>
                  <a:latin typeface="DIN Condensed Bold"/>
                  <a:cs typeface="DIN Condensed Bold"/>
                </a:endParaRPr>
              </a:p>
            </p:txBody>
          </p:sp>
          <p:pic>
            <p:nvPicPr>
              <p:cNvPr id="13" name="Picture 12" descr="HultPrize2016@_Logo1_p_ 70.eps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951" t="47964" r="30114" b="47906"/>
              <a:stretch/>
            </p:blipFill>
            <p:spPr>
              <a:xfrm>
                <a:off x="1982110" y="620473"/>
                <a:ext cx="5179781" cy="379280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" y="4674230"/>
                <a:ext cx="197564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spc="3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  <a:t>Oct, 27</a:t>
                </a:r>
                <a:r>
                  <a:rPr lang="en-US" sz="2800" spc="300" baseline="300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  <a:t>th</a:t>
                </a:r>
                <a:r>
                  <a:rPr lang="en-US" sz="2800" spc="3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  <a:t> </a:t>
                </a:r>
              </a:p>
              <a:p>
                <a:pPr algn="ctr"/>
                <a:r>
                  <a:rPr lang="en-US" sz="2000" spc="3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  <a:t/>
                </a:r>
                <a:br>
                  <a:rPr lang="en-US" sz="2000" spc="3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</a:br>
                <a:r>
                  <a:rPr lang="en-US" sz="2000" spc="3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  <a:t>Kickoff </a:t>
                </a:r>
                <a:br>
                  <a:rPr lang="en-US" sz="2000" spc="3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</a:br>
                <a:r>
                  <a:rPr lang="en-US" sz="2000" spc="3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  <a:t>Meeting</a:t>
                </a:r>
                <a:endParaRPr lang="en-US" sz="2000" spc="300" dirty="0">
                  <a:solidFill>
                    <a:srgbClr val="FFFFFF"/>
                  </a:solidFill>
                  <a:latin typeface="DIN Condensed Bold"/>
                  <a:cs typeface="DIN Condensed Bold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386893" y="4674230"/>
                <a:ext cx="1975642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spc="3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  <a:t>Nov, 2</a:t>
                </a:r>
                <a:r>
                  <a:rPr lang="en-US" sz="2800" spc="300" baseline="300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  <a:t>nd</a:t>
                </a:r>
                <a:r>
                  <a:rPr lang="en-US" sz="2800" spc="3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  <a:t> </a:t>
                </a:r>
              </a:p>
              <a:p>
                <a:pPr algn="ctr"/>
                <a:r>
                  <a:rPr lang="en-US" sz="2000" spc="3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  <a:t/>
                </a:r>
                <a:br>
                  <a:rPr lang="en-US" sz="2000" spc="3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</a:br>
                <a:r>
                  <a:rPr lang="en-US" sz="2000" spc="3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  <a:t>Workshop 1</a:t>
                </a:r>
                <a:br>
                  <a:rPr lang="en-US" sz="2000" spc="3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</a:br>
                <a:r>
                  <a:rPr lang="en-US" sz="1600" spc="3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  <a:t>(register </a:t>
                </a:r>
                <a:br>
                  <a:rPr lang="en-US" sz="1600" spc="3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</a:br>
                <a:r>
                  <a:rPr lang="en-US" sz="1600" spc="3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  <a:t>your team!)</a:t>
                </a:r>
                <a:endParaRPr lang="en-US" sz="2000" spc="300" dirty="0">
                  <a:solidFill>
                    <a:srgbClr val="FFFFFF"/>
                  </a:solidFill>
                  <a:latin typeface="DIN Condensed Bold"/>
                  <a:cs typeface="DIN Condensed Bold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773785" y="4674230"/>
                <a:ext cx="1975642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spc="3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  <a:t>Nov, 17</a:t>
                </a:r>
                <a:r>
                  <a:rPr lang="en-US" sz="2800" spc="300" baseline="300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  <a:t>th</a:t>
                </a:r>
                <a:r>
                  <a:rPr lang="en-US" sz="2800" spc="3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  <a:t> </a:t>
                </a:r>
              </a:p>
              <a:p>
                <a:pPr algn="ctr"/>
                <a:r>
                  <a:rPr lang="en-US" sz="2000" spc="3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  <a:t/>
                </a:r>
                <a:br>
                  <a:rPr lang="en-US" sz="2000" spc="3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</a:br>
                <a:r>
                  <a:rPr lang="en-US" sz="2000" spc="3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  <a:t>Workshop 2</a:t>
                </a:r>
                <a:endParaRPr lang="en-US" sz="2000" spc="300" dirty="0">
                  <a:solidFill>
                    <a:srgbClr val="FFFFFF"/>
                  </a:solidFill>
                  <a:latin typeface="DIN Condensed Bold"/>
                  <a:cs typeface="DIN Condensed Bold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160678" y="4674230"/>
                <a:ext cx="197564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spc="3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  <a:t>Nov, 25</a:t>
                </a:r>
                <a:r>
                  <a:rPr lang="en-US" sz="2800" spc="300" baseline="300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  <a:t>th</a:t>
                </a:r>
                <a:r>
                  <a:rPr lang="en-US" sz="2800" spc="3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  <a:t> </a:t>
                </a:r>
              </a:p>
              <a:p>
                <a:pPr algn="ctr"/>
                <a:r>
                  <a:rPr lang="en-US" sz="2000" spc="3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  <a:t/>
                </a:r>
                <a:br>
                  <a:rPr lang="en-US" sz="2000" spc="3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</a:br>
                <a:r>
                  <a:rPr lang="en-US" sz="2000" spc="3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  <a:t>Regional </a:t>
                </a:r>
                <a:br>
                  <a:rPr lang="en-US" sz="2000" spc="3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</a:br>
                <a:r>
                  <a:rPr lang="en-US" sz="2000" spc="300" dirty="0" smtClean="0">
                    <a:solidFill>
                      <a:srgbClr val="FFFFFF"/>
                    </a:solidFill>
                    <a:latin typeface="DIN Condensed Bold"/>
                    <a:cs typeface="DIN Condensed Bold"/>
                  </a:rPr>
                  <a:t>Round</a:t>
                </a:r>
                <a:endParaRPr lang="en-US" sz="2000" spc="300" dirty="0">
                  <a:solidFill>
                    <a:srgbClr val="FFFFFF"/>
                  </a:solidFill>
                  <a:latin typeface="DIN Condensed Bold"/>
                  <a:cs typeface="DIN Condensed Bold"/>
                </a:endParaRPr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2105020" y="4998811"/>
                <a:ext cx="0" cy="998669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4572000" y="4998811"/>
                <a:ext cx="0" cy="998669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164288" y="4998811"/>
                <a:ext cx="0" cy="998669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23"/>
            <p:cNvSpPr/>
            <p:nvPr/>
          </p:nvSpPr>
          <p:spPr>
            <a:xfrm rot="16200000" flipH="1">
              <a:off x="7913096" y="1370699"/>
              <a:ext cx="1954381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50" dirty="0" smtClean="0">
                  <a:solidFill>
                    <a:schemeClr val="bg1"/>
                  </a:solidFill>
                </a:rPr>
                <a:t>Photo: </a:t>
              </a:r>
              <a:r>
                <a:rPr lang="en-US" sz="1050" dirty="0" err="1" smtClean="0">
                  <a:solidFill>
                    <a:schemeClr val="bg1"/>
                  </a:solidFill>
                </a:rPr>
                <a:t>Sadik</a:t>
              </a:r>
              <a:r>
                <a:rPr lang="en-US" sz="1050" dirty="0" smtClean="0">
                  <a:solidFill>
                    <a:schemeClr val="bg1"/>
                  </a:solidFill>
                </a:rPr>
                <a:t> </a:t>
              </a:r>
              <a:r>
                <a:rPr lang="en-US" sz="1050" dirty="0" err="1" smtClean="0">
                  <a:solidFill>
                    <a:schemeClr val="bg1"/>
                  </a:solidFill>
                </a:rPr>
                <a:t>Gulec</a:t>
              </a:r>
              <a:r>
                <a:rPr lang="en-US" sz="1050" dirty="0" smtClean="0">
                  <a:solidFill>
                    <a:schemeClr val="bg1"/>
                  </a:solidFill>
                </a:rPr>
                <a:t>/</a:t>
              </a:r>
              <a:r>
                <a:rPr lang="en-US" sz="1050" dirty="0" err="1" smtClean="0">
                  <a:solidFill>
                    <a:schemeClr val="bg1"/>
                  </a:solidFill>
                </a:rPr>
                <a:t>Shutterstock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9558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4886</TotalTime>
  <Words>184</Words>
  <Application>Microsoft Macintosh PowerPoint</Application>
  <PresentationFormat>On-screen Show (4:3)</PresentationFormat>
  <Paragraphs>29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Serra</dc:creator>
  <cp:lastModifiedBy>Daniel Serra</cp:lastModifiedBy>
  <cp:revision>27</cp:revision>
  <dcterms:created xsi:type="dcterms:W3CDTF">2016-10-13T09:18:42Z</dcterms:created>
  <dcterms:modified xsi:type="dcterms:W3CDTF">2016-10-16T18:45:08Z</dcterms:modified>
</cp:coreProperties>
</file>