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embeddings/oleObject2.bin" ContentType="application/vnd.openxmlformats-officedocument.oleObject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embeddings/oleObject3.bin" ContentType="application/vnd.openxmlformats-officedocument.oleObject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4.bin" ContentType="application/vnd.openxmlformats-officedocument.oleObject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embeddings/oleObject5.bin" ContentType="application/vnd.openxmlformats-officedocument.oleObject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embeddings/oleObject6.bin" ContentType="application/vnd.openxmlformats-officedocument.oleObject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embeddings/oleObject7.bin" ContentType="application/vnd.openxmlformats-officedocument.oleObject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embeddings/oleObject8.bin" ContentType="application/vnd.openxmlformats-officedocument.oleObject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embeddings/oleObject9.bin" ContentType="application/vnd.openxmlformats-officedocument.oleObject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embeddings/oleObject10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7" r:id="rId2"/>
    <p:sldId id="283" r:id="rId3"/>
    <p:sldId id="281" r:id="rId4"/>
    <p:sldId id="282" r:id="rId5"/>
    <p:sldId id="289" r:id="rId6"/>
    <p:sldId id="284" r:id="rId7"/>
    <p:sldId id="285" r:id="rId8"/>
    <p:sldId id="286" r:id="rId9"/>
    <p:sldId id="287" r:id="rId10"/>
    <p:sldId id="288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8E00"/>
    <a:srgbClr val="FFFFFF"/>
    <a:srgbClr val="1F497D"/>
    <a:srgbClr val="A43D3A"/>
    <a:srgbClr val="F8F8F8"/>
    <a:srgbClr val="FFCC66"/>
    <a:srgbClr val="CCECFF"/>
    <a:srgbClr val="B342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0" autoAdjust="0"/>
    <p:restoredTop sz="95673" autoAdjust="0"/>
  </p:normalViewPr>
  <p:slideViewPr>
    <p:cSldViewPr snapToGrid="0">
      <p:cViewPr varScale="1">
        <p:scale>
          <a:sx n="143" d="100"/>
          <a:sy n="143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37" d="100"/>
          <a:sy n="37" d="100"/>
        </p:scale>
        <p:origin x="2157" y="3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E3C93-373F-4B56-B4A1-1BA6C4CAE29E}" type="datetimeFigureOut">
              <a:rPr lang="en-US" smtClean="0"/>
              <a:t>2015-11-03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80D5C-153B-4E57-BB26-03689A3CC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64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701F8-C288-4550-81EA-68C628BCBABC}" type="datetimeFigureOut">
              <a:rPr lang="en-US" smtClean="0"/>
              <a:t>2015-11-03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E5275-9869-4EB1-8148-39767C6D9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74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0D391-90B2-44F7-87E2-5903E6519030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129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E5275-9869-4EB1-8148-39767C6D9C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51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0D391-90B2-44F7-87E2-5903E651903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079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67" t="19555" r="24028" b="17110"/>
          <a:stretch/>
        </p:blipFill>
        <p:spPr>
          <a:xfrm>
            <a:off x="7809855" y="274638"/>
            <a:ext cx="1080000" cy="86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8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33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8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88740" cy="1143000"/>
          </a:xfrm>
        </p:spPr>
        <p:txBody>
          <a:bodyPr>
            <a:noAutofit/>
          </a:bodyPr>
          <a:lstStyle>
            <a:lvl1pPr algn="l">
              <a:defRPr sz="3200" b="0">
                <a:solidFill>
                  <a:schemeClr val="accent2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67" t="19555" r="24028" b="17110"/>
          <a:stretch/>
        </p:blipFill>
        <p:spPr>
          <a:xfrm>
            <a:off x="7809855" y="274638"/>
            <a:ext cx="1080000" cy="86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7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23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43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96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84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4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vmlDrawing" Target="../drawings/vmlDrawing1.vml"/><Relationship Id="rId14" Type="http://schemas.openxmlformats.org/officeDocument/2006/relationships/tags" Target="../tags/tag1.xml"/><Relationship Id="rId15" Type="http://schemas.openxmlformats.org/officeDocument/2006/relationships/oleObject" Target="../embeddings/oleObject1.bin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6157951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think-cell Slide" r:id="rId15" imgW="421" imgH="423" progId="TCLayout.ActiveDocument.1">
                  <p:embed/>
                </p:oleObj>
              </mc:Choice>
              <mc:Fallback>
                <p:oleObj name="think-cell Slide" r:id="rId1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386DB-86A7-474A-B00C-713CE8A903D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2015-11-03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0E1E1-BB5D-491F-8E92-26E57641F2B8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9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.emf"/><Relationship Id="rId7" Type="http://schemas.openxmlformats.org/officeDocument/2006/relationships/hyperlink" Target="mailto:Binbin.Li@iese.net" TargetMode="External"/><Relationship Id="rId1" Type="http://schemas.openxmlformats.org/officeDocument/2006/relationships/vmlDrawing" Target="../drawings/vmlDrawing10.vml"/><Relationship Id="rId2" Type="http://schemas.openxmlformats.org/officeDocument/2006/relationships/tags" Target="../tags/tag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2.xml"/><Relationship Id="rId7" Type="http://schemas.openxmlformats.org/officeDocument/2006/relationships/image" Target="../media/image5.jpeg"/><Relationship Id="rId8" Type="http://schemas.openxmlformats.org/officeDocument/2006/relationships/oleObject" Target="../embeddings/oleObject2.bin"/><Relationship Id="rId9" Type="http://schemas.openxmlformats.org/officeDocument/2006/relationships/image" Target="../media/image1.emf"/><Relationship Id="rId1" Type="http://schemas.openxmlformats.org/officeDocument/2006/relationships/vmlDrawing" Target="../drawings/vmlDrawing2.vml"/><Relationship Id="rId2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Relationship Id="rId5" Type="http://schemas.openxmlformats.org/officeDocument/2006/relationships/oleObject" Target="../embeddings/oleObject3.bin"/><Relationship Id="rId6" Type="http://schemas.openxmlformats.org/officeDocument/2006/relationships/image" Target="../media/image1.emf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" Type="http://schemas.openxmlformats.org/officeDocument/2006/relationships/vmlDrawing" Target="../drawings/vmlDrawing3.vml"/><Relationship Id="rId2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4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4.vml"/><Relationship Id="rId2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4" Type="http://schemas.openxmlformats.org/officeDocument/2006/relationships/tags" Target="../tags/tag10.xml"/><Relationship Id="rId5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7" Type="http://schemas.openxmlformats.org/officeDocument/2006/relationships/image" Target="../media/image1.emf"/><Relationship Id="rId8" Type="http://schemas.openxmlformats.org/officeDocument/2006/relationships/hyperlink" Target="http://ideo.org/" TargetMode="External"/><Relationship Id="rId1" Type="http://schemas.openxmlformats.org/officeDocument/2006/relationships/vmlDrawing" Target="../drawings/vmlDrawing5.vml"/><Relationship Id="rId2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hyperlink" Target="mailto:Juanjacobo.Sarrado@iese.net" TargetMode="External"/><Relationship Id="rId12" Type="http://schemas.openxmlformats.org/officeDocument/2006/relationships/hyperlink" Target="mailto:Mikhail.Kozyrev@iese.net" TargetMode="External"/><Relationship Id="rId1" Type="http://schemas.openxmlformats.org/officeDocument/2006/relationships/vmlDrawing" Target="../drawings/vmlDrawing6.v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6.bin"/><Relationship Id="rId6" Type="http://schemas.openxmlformats.org/officeDocument/2006/relationships/image" Target="../media/image1.emf"/><Relationship Id="rId7" Type="http://schemas.openxmlformats.org/officeDocument/2006/relationships/hyperlink" Target="mailto:Avinash.Bhavnani@iese.net" TargetMode="External"/><Relationship Id="rId8" Type="http://schemas.openxmlformats.org/officeDocument/2006/relationships/hyperlink" Target="mailto:Nada.Elahwal@iese.net" TargetMode="External"/><Relationship Id="rId9" Type="http://schemas.openxmlformats.org/officeDocument/2006/relationships/hyperlink" Target="mailto:Isabelle.Somers@iese.net" TargetMode="External"/><Relationship Id="rId10" Type="http://schemas.openxmlformats.org/officeDocument/2006/relationships/hyperlink" Target="mailto:Jalusa.Lopes@iese.ne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7.bin"/><Relationship Id="rId6" Type="http://schemas.openxmlformats.org/officeDocument/2006/relationships/image" Target="../media/image1.emf"/><Relationship Id="rId7" Type="http://schemas.openxmlformats.org/officeDocument/2006/relationships/hyperlink" Target="mailto:Avinash.Bhavnani@iese.net" TargetMode="External"/><Relationship Id="rId8" Type="http://schemas.openxmlformats.org/officeDocument/2006/relationships/hyperlink" Target="mailto:Alishah.Hassan@iese.net" TargetMode="External"/><Relationship Id="rId1" Type="http://schemas.openxmlformats.org/officeDocument/2006/relationships/vmlDrawing" Target="../drawings/vmlDrawing7.vml"/><Relationship Id="rId2" Type="http://schemas.openxmlformats.org/officeDocument/2006/relationships/tags" Target="../tags/tag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8.bin"/><Relationship Id="rId6" Type="http://schemas.openxmlformats.org/officeDocument/2006/relationships/image" Target="../media/image1.emf"/><Relationship Id="rId7" Type="http://schemas.openxmlformats.org/officeDocument/2006/relationships/hyperlink" Target="mailto:Hunter.Thomas@iese.net" TargetMode="External"/><Relationship Id="rId8" Type="http://schemas.openxmlformats.org/officeDocument/2006/relationships/hyperlink" Target="mailto:Sangeetha.Sankaran@iese.net" TargetMode="External"/><Relationship Id="rId9" Type="http://schemas.openxmlformats.org/officeDocument/2006/relationships/hyperlink" Target="mailto:Helena.Haseler@iese.net" TargetMode="External"/><Relationship Id="rId1" Type="http://schemas.openxmlformats.org/officeDocument/2006/relationships/vmlDrawing" Target="../drawings/vmlDrawing8.vml"/><Relationship Id="rId2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4" Type="http://schemas.openxmlformats.org/officeDocument/2006/relationships/slideLayout" Target="../slideLayouts/slideLayout2.xml"/><Relationship Id="rId5" Type="http://schemas.openxmlformats.org/officeDocument/2006/relationships/oleObject" Target="../embeddings/oleObject9.bin"/><Relationship Id="rId6" Type="http://schemas.openxmlformats.org/officeDocument/2006/relationships/image" Target="../media/image1.emf"/><Relationship Id="rId7" Type="http://schemas.openxmlformats.org/officeDocument/2006/relationships/hyperlink" Target="mailto:Stuart.Horsburgh@iese.net" TargetMode="External"/><Relationship Id="rId8" Type="http://schemas.openxmlformats.org/officeDocument/2006/relationships/hyperlink" Target="mailto:Paula.Amorim@iese.net" TargetMode="External"/><Relationship Id="rId1" Type="http://schemas.openxmlformats.org/officeDocument/2006/relationships/vmlDrawing" Target="../drawings/vmlDrawing9.vml"/><Relationship Id="rId2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ew_RBC_JPEG_HQ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3" y="869462"/>
            <a:ext cx="5988538" cy="5988538"/>
          </a:xfrm>
          <a:prstGeom prst="rect">
            <a:avLst/>
          </a:prstGeom>
        </p:spPr>
      </p:pic>
      <p:pic>
        <p:nvPicPr>
          <p:cNvPr id="13318" name="Picture 6" descr="IE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04664"/>
            <a:ext cx="1894923" cy="10527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7287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9033627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985" y="187720"/>
            <a:ext cx="8055428" cy="3120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Career focus: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Help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design opportunities for students to interface with companies, speakers, </a:t>
            </a:r>
            <a:endParaRPr lang="en-US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Attendees.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i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sz="1600" b="1" i="1" baseline="30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nd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year coordinators: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Binbin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7"/>
              </a:rPr>
              <a:t>Binbin.Li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7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7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Commitment: 1-2 hours per week</a:t>
            </a:r>
          </a:p>
        </p:txBody>
      </p:sp>
    </p:spTree>
    <p:extLst>
      <p:ext uri="{BB962C8B-B14F-4D97-AF65-F5344CB8AC3E}">
        <p14:creationId xmlns:p14="http://schemas.microsoft.com/office/powerpoint/2010/main" val="2197049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457200" y="206420"/>
            <a:ext cx="7188740" cy="1143000"/>
          </a:xfrm>
          <a:solidFill>
            <a:schemeClr val="bg1"/>
          </a:solidFill>
        </p:spPr>
        <p:txBody>
          <a:bodyPr/>
          <a:lstStyle/>
          <a:p>
            <a:r>
              <a:rPr lang="nl-NL" dirty="0" err="1" smtClean="0">
                <a:solidFill>
                  <a:schemeClr val="accent2"/>
                </a:solidFill>
              </a:rPr>
              <a:t>Other</a:t>
            </a:r>
            <a:r>
              <a:rPr lang="nl-NL" dirty="0" smtClean="0">
                <a:solidFill>
                  <a:schemeClr val="accent2"/>
                </a:solidFill>
              </a:rPr>
              <a:t> stuff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496" y="1611142"/>
            <a:ext cx="8264769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893931" fontAlgn="base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Mixer with ESADE Net Impact chapter members?</a:t>
            </a: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defTabSz="893931" fontAlgn="base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Other club activities and event ideas? </a:t>
            </a:r>
          </a:p>
        </p:txBody>
      </p:sp>
    </p:spTree>
    <p:extLst>
      <p:ext uri="{BB962C8B-B14F-4D97-AF65-F5344CB8AC3E}">
        <p14:creationId xmlns:p14="http://schemas.microsoft.com/office/powerpoint/2010/main" val="2264317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ew_DGDW_JPEG_HQ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384" y="1051527"/>
            <a:ext cx="2756798" cy="1722934"/>
          </a:xfrm>
          <a:prstGeom prst="rect">
            <a:avLst/>
          </a:prstGeom>
        </p:spPr>
      </p:pic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5966270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think-cell Slide" r:id="rId8" imgW="421" imgH="423" progId="TCLayout.ActiveDocument.1">
                  <p:embed/>
                </p:oleObj>
              </mc:Choice>
              <mc:Fallback>
                <p:oleObj name="think-cell Slide" r:id="rId8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969" y="69651"/>
            <a:ext cx="7188740" cy="1143000"/>
          </a:xfrm>
          <a:solidFill>
            <a:schemeClr val="bg1"/>
          </a:solidFill>
        </p:spPr>
        <p:txBody>
          <a:bodyPr/>
          <a:lstStyle/>
          <a:p>
            <a:r>
              <a:rPr lang="nl-NL" dirty="0" err="1" smtClean="0">
                <a:solidFill>
                  <a:schemeClr val="accent2"/>
                </a:solidFill>
              </a:rPr>
              <a:t>Responsible</a:t>
            </a:r>
            <a:r>
              <a:rPr lang="nl-NL" dirty="0" smtClean="0">
                <a:solidFill>
                  <a:schemeClr val="accent2"/>
                </a:solidFill>
              </a:rPr>
              <a:t> Business Club – </a:t>
            </a:r>
            <a:r>
              <a:rPr lang="nl-NL" dirty="0" err="1" smtClean="0">
                <a:solidFill>
                  <a:schemeClr val="accent2"/>
                </a:solidFill>
              </a:rPr>
              <a:t>Main</a:t>
            </a:r>
            <a:r>
              <a:rPr lang="nl-NL" dirty="0" smtClean="0">
                <a:solidFill>
                  <a:schemeClr val="accent2"/>
                </a:solidFill>
              </a:rPr>
              <a:t> Events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4660" y="1281824"/>
            <a:ext cx="339138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Doing Good Doing Well</a:t>
            </a:r>
            <a:r>
              <a:rPr lang="en-US" sz="16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IESE’s flagship conference on Responsible Business</a:t>
            </a:r>
          </a:p>
        </p:txBody>
      </p:sp>
      <p:sp>
        <p:nvSpPr>
          <p:cNvPr id="14" name="Rectangle 1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3594" y="2944330"/>
            <a:ext cx="4851525" cy="1378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RBC Blog Reminder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Members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can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contribute a blog on any topic of their choice within the space.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INCENTIVES??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35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Object 38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itel 1"/>
          <p:cNvSpPr txBox="1">
            <a:spLocks/>
          </p:cNvSpPr>
          <p:nvPr/>
        </p:nvSpPr>
        <p:spPr>
          <a:xfrm>
            <a:off x="955429" y="39080"/>
            <a:ext cx="7143261" cy="9866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l-NL" sz="3200" dirty="0" smtClean="0">
                <a:solidFill>
                  <a:schemeClr val="accent2"/>
                </a:solidFill>
              </a:rPr>
              <a:t>13th </a:t>
            </a:r>
            <a:r>
              <a:rPr lang="nl-NL" sz="3200" dirty="0" err="1" smtClean="0">
                <a:solidFill>
                  <a:schemeClr val="accent2"/>
                </a:solidFill>
              </a:rPr>
              <a:t>Annual</a:t>
            </a:r>
            <a:r>
              <a:rPr lang="nl-NL" sz="3200" dirty="0" smtClean="0">
                <a:solidFill>
                  <a:schemeClr val="accent2"/>
                </a:solidFill>
              </a:rPr>
              <a:t> </a:t>
            </a:r>
            <a:r>
              <a:rPr lang="nl-NL" sz="3200" dirty="0" err="1" smtClean="0">
                <a:solidFill>
                  <a:schemeClr val="accent2"/>
                </a:solidFill>
              </a:rPr>
              <a:t>Doing</a:t>
            </a:r>
            <a:r>
              <a:rPr lang="nl-NL" sz="3200" dirty="0" smtClean="0">
                <a:solidFill>
                  <a:schemeClr val="accent2"/>
                </a:solidFill>
              </a:rPr>
              <a:t> Good </a:t>
            </a:r>
            <a:r>
              <a:rPr lang="nl-NL" sz="3200" dirty="0" err="1" smtClean="0">
                <a:solidFill>
                  <a:schemeClr val="accent2"/>
                </a:solidFill>
              </a:rPr>
              <a:t>Doing</a:t>
            </a:r>
            <a:r>
              <a:rPr lang="nl-NL" sz="3200" dirty="0" smtClean="0">
                <a:solidFill>
                  <a:schemeClr val="accent2"/>
                </a:solidFill>
              </a:rPr>
              <a:t> Well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098995" y="4874278"/>
            <a:ext cx="2160000" cy="1078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/>
          <a:lstStyle/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KEYNOTES</a:t>
            </a:r>
          </a:p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PANEL DISCUSSIONS</a:t>
            </a:r>
          </a:p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BREAKOUT DEBATES</a:t>
            </a:r>
          </a:p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COMPETITIONS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 rot="16200000">
            <a:off x="892680" y="5016922"/>
            <a:ext cx="1503956" cy="513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pt-BR" sz="1400" dirty="0" smtClean="0">
                <a:solidFill>
                  <a:schemeClr val="accent2"/>
                </a:solidFill>
              </a:rPr>
              <a:t>METHODS OF ENGAGEMENT</a:t>
            </a:r>
            <a:endParaRPr lang="en-US" sz="1400" dirty="0">
              <a:solidFill>
                <a:schemeClr val="accent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53727" y="1301774"/>
            <a:ext cx="6836547" cy="3462687"/>
            <a:chOff x="939253" y="1395916"/>
            <a:chExt cx="6836547" cy="3462687"/>
          </a:xfrm>
        </p:grpSpPr>
        <p:sp>
          <p:nvSpPr>
            <p:cNvPr id="17" name="Rectangle 16"/>
            <p:cNvSpPr/>
            <p:nvPr/>
          </p:nvSpPr>
          <p:spPr>
            <a:xfrm>
              <a:off x="1170843" y="4353153"/>
              <a:ext cx="3496694" cy="504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IMPACT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67537" y="4353153"/>
              <a:ext cx="3108263" cy="5040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INNOVATIVE MODELS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761268" y="2179283"/>
              <a:ext cx="1983042" cy="720000"/>
              <a:chOff x="1451586" y="3851361"/>
              <a:chExt cx="1983042" cy="720000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58" t="7817" r="24809" b="47505"/>
              <a:stretch/>
            </p:blipFill>
            <p:spPr>
              <a:xfrm>
                <a:off x="2607395" y="3851361"/>
                <a:ext cx="827233" cy="720000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1451586" y="3888196"/>
                <a:ext cx="108641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s-ES" dirty="0" smtClean="0">
                    <a:solidFill>
                      <a:schemeClr val="accent2"/>
                    </a:solidFill>
                  </a:rPr>
                  <a:t>SOCIAL IMPACT</a:t>
                </a:r>
                <a:endParaRPr lang="es-ES" dirty="0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939253" y="3404973"/>
              <a:ext cx="2832490" cy="720000"/>
              <a:chOff x="2595312" y="3851361"/>
              <a:chExt cx="2832490" cy="720000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8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07802" y="3851361"/>
                <a:ext cx="720000" cy="720000"/>
              </a:xfrm>
              <a:prstGeom prst="rect">
                <a:avLst/>
              </a:prstGeom>
            </p:spPr>
          </p:pic>
          <p:sp>
            <p:nvSpPr>
              <p:cNvPr id="27" name="TextBox 26"/>
              <p:cNvSpPr txBox="1"/>
              <p:nvPr/>
            </p:nvSpPr>
            <p:spPr>
              <a:xfrm>
                <a:off x="2595312" y="3888196"/>
                <a:ext cx="201138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s-ES" dirty="0" smtClean="0">
                    <a:solidFill>
                      <a:schemeClr val="accent3"/>
                    </a:solidFill>
                  </a:rPr>
                  <a:t>ENVIRONMENTAL</a:t>
                </a:r>
              </a:p>
              <a:p>
                <a:pPr algn="r"/>
                <a:r>
                  <a:rPr lang="es-ES" dirty="0" smtClean="0">
                    <a:solidFill>
                      <a:schemeClr val="accent3"/>
                    </a:solidFill>
                  </a:rPr>
                  <a:t>IMPACT</a:t>
                </a:r>
                <a:endParaRPr lang="es-ES" dirty="0">
                  <a:solidFill>
                    <a:schemeClr val="accent3"/>
                  </a:solidFill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5140716" y="2179283"/>
              <a:ext cx="2321607" cy="720000"/>
              <a:chOff x="4471983" y="2555270"/>
              <a:chExt cx="2321607" cy="720000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9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71983" y="2555270"/>
                <a:ext cx="647090" cy="720000"/>
              </a:xfrm>
              <a:prstGeom prst="rect">
                <a:avLst/>
              </a:prstGeom>
            </p:spPr>
          </p:pic>
          <p:sp>
            <p:nvSpPr>
              <p:cNvPr id="32" name="TextBox 31"/>
              <p:cNvSpPr txBox="1"/>
              <p:nvPr/>
            </p:nvSpPr>
            <p:spPr>
              <a:xfrm>
                <a:off x="5221942" y="2592105"/>
                <a:ext cx="15716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>
                    <a:solidFill>
                      <a:schemeClr val="accent4"/>
                    </a:solidFill>
                  </a:rPr>
                  <a:t>THE SHARE ECONOMY</a:t>
                </a:r>
                <a:endParaRPr lang="es-ES" dirty="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5181660" y="3404973"/>
              <a:ext cx="2465850" cy="720000"/>
              <a:chOff x="4512927" y="4203329"/>
              <a:chExt cx="2465850" cy="720000"/>
            </a:xfrm>
          </p:grpSpPr>
          <p:pic>
            <p:nvPicPr>
              <p:cNvPr id="28" name="Picture 27"/>
              <p:cNvPicPr>
                <a:picLocks noChangeAspect="1"/>
              </p:cNvPicPr>
              <p:nvPr/>
            </p:nvPicPr>
            <p:blipFill>
              <a:blip r:embed="rId10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12927" y="4203329"/>
                <a:ext cx="720000" cy="720000"/>
              </a:xfrm>
              <a:prstGeom prst="rect">
                <a:avLst/>
              </a:prstGeom>
            </p:spPr>
          </p:pic>
          <p:sp>
            <p:nvSpPr>
              <p:cNvPr id="33" name="TextBox 32"/>
              <p:cNvSpPr txBox="1"/>
              <p:nvPr/>
            </p:nvSpPr>
            <p:spPr>
              <a:xfrm>
                <a:off x="5276535" y="4240164"/>
                <a:ext cx="170224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>
                    <a:solidFill>
                      <a:schemeClr val="accent1"/>
                    </a:solidFill>
                  </a:rPr>
                  <a:t>THE CIRCULAR ECONOMY</a:t>
                </a:r>
                <a:endParaRPr lang="es-ES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34" name="Chevron 33"/>
            <p:cNvSpPr/>
            <p:nvPr/>
          </p:nvSpPr>
          <p:spPr>
            <a:xfrm flipH="1">
              <a:off x="4180551" y="1897275"/>
              <a:ext cx="657586" cy="2961328"/>
            </a:xfrm>
            <a:prstGeom prst="chevron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chemeClr val="tx1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70843" y="1395916"/>
              <a:ext cx="6604957" cy="504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5400">
              <a:solidFill>
                <a:schemeClr val="bg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2000" dirty="0" smtClean="0">
                  <a:solidFill>
                    <a:schemeClr val="bg1"/>
                  </a:solidFill>
                </a:rPr>
                <a:t>DRIVING IMPACT THROUGH INNOVATIVE BUSINESS MODELS</a:t>
              </a:r>
              <a:endParaRPr lang="en-GB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6192076" y="4874278"/>
            <a:ext cx="2160000" cy="1389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/>
          <a:lstStyle/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NETWORKING</a:t>
            </a:r>
          </a:p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SOCIAL CAREERS</a:t>
            </a:r>
          </a:p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EXHIBITIONS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45535" y="4874278"/>
            <a:ext cx="2160000" cy="1151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/>
          <a:lstStyle/>
          <a:p>
            <a:pPr marL="285750" lvl="1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400" dirty="0" smtClean="0">
                <a:solidFill>
                  <a:schemeClr val="tx1"/>
                </a:solidFill>
              </a:rPr>
              <a:t>WORKSHOPS</a:t>
            </a:r>
          </a:p>
          <a:p>
            <a:pPr marL="645750" lvl="2" indent="-285750">
              <a:lnSpc>
                <a:spcPts val="2000"/>
              </a:lnSpc>
              <a:buFontTx/>
              <a:buChar char="-"/>
            </a:pPr>
            <a:r>
              <a:rPr lang="pt-BR" sz="1400" dirty="0" smtClean="0">
                <a:solidFill>
                  <a:schemeClr val="tx1"/>
                </a:solidFill>
              </a:rPr>
              <a:t>DESIGNTHINK</a:t>
            </a:r>
          </a:p>
          <a:p>
            <a:pPr marL="645750" lvl="2" indent="-285750">
              <a:lnSpc>
                <a:spcPts val="2000"/>
              </a:lnSpc>
              <a:buFontTx/>
              <a:buChar char="-"/>
            </a:pPr>
            <a:r>
              <a:rPr lang="pt-BR" sz="1400" dirty="0" smtClean="0">
                <a:solidFill>
                  <a:schemeClr val="tx1"/>
                </a:solidFill>
              </a:rPr>
              <a:t>STRUCTURED BRAINSTORMS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1540" y="6129048"/>
            <a:ext cx="8280920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We aim to drive our delegates to action; to get involved with responsible business.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We want to inspire; to simulate solutions to real problems through intellectual interaction.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9" name="8 CuadroTexto"/>
          <p:cNvSpPr txBox="1"/>
          <p:nvPr/>
        </p:nvSpPr>
        <p:spPr>
          <a:xfrm>
            <a:off x="1426308" y="803189"/>
            <a:ext cx="5246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cs typeface="Cambria"/>
              </a:rPr>
              <a:t>February 26-27, 2016</a:t>
            </a:r>
            <a:r>
              <a:rPr lang="en-US" sz="2000" b="1" dirty="0" smtClean="0">
                <a:solidFill>
                  <a:schemeClr val="accent2"/>
                </a:solidFill>
                <a:cs typeface="Cambria"/>
              </a:rPr>
              <a:t>                                                               </a:t>
            </a:r>
            <a:endParaRPr lang="en-US" sz="2000" b="1" dirty="0">
              <a:solidFill>
                <a:schemeClr val="accent2"/>
              </a:solidFill>
              <a:cs typeface="Cambria"/>
            </a:endParaRPr>
          </a:p>
          <a:p>
            <a:pPr algn="ctr"/>
            <a:endParaRPr lang="en-US" sz="2800" b="1" dirty="0">
              <a:solidFill>
                <a:schemeClr val="accent2"/>
              </a:solidFill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6418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918696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8733"/>
            <a:ext cx="7188740" cy="1143000"/>
          </a:xfrm>
          <a:solidFill>
            <a:schemeClr val="bg1"/>
          </a:solidFill>
        </p:spPr>
        <p:txBody>
          <a:bodyPr/>
          <a:lstStyle/>
          <a:p>
            <a:r>
              <a:rPr lang="nl-NL" dirty="0" smtClean="0">
                <a:solidFill>
                  <a:schemeClr val="accent2"/>
                </a:solidFill>
              </a:rPr>
              <a:t>DGDW is Europe’s largest </a:t>
            </a:r>
            <a:r>
              <a:rPr lang="nl-NL" b="1" dirty="0" smtClean="0">
                <a:solidFill>
                  <a:schemeClr val="accent2"/>
                </a:solidFill>
              </a:rPr>
              <a:t>student-run </a:t>
            </a:r>
            <a:r>
              <a:rPr lang="nl-NL" dirty="0" smtClean="0">
                <a:solidFill>
                  <a:schemeClr val="accent2"/>
                </a:solidFill>
              </a:rPr>
              <a:t>conference on responsible business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0079" y="1324429"/>
            <a:ext cx="8055428" cy="5927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latin typeface="Arial" charset="0"/>
                <a:cs typeface="Arial" charset="0"/>
              </a:rPr>
              <a:t>Plenty of opportunities to get involved: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Content: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design conference schedule, invite and manage keynote speakers, organize panels, workshops, competitions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Sponsorship: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manage sponsorship activities (30K rough budget), stakeholder management, content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Marketing: 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2 </a:t>
            </a:r>
            <a:r>
              <a:rPr lang="en-US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representatives per section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help communicate RBC activities with your section, promote ticket sales, HYPE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Operations: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volunteer on February 26th and 27th. Coordinate catering, IESE operations,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take care of guests, events, etc. 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Career focus: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h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elp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design opportunities for students to interface with companies, speakers,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attendees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Tech: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help update, spiff-up web site, and design / manage app used at DGDW</a:t>
            </a:r>
          </a:p>
          <a:p>
            <a:pPr algn="ctr"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i="1" dirty="0" smtClean="0">
                <a:latin typeface="Arial" charset="0"/>
                <a:cs typeface="Arial" charset="0"/>
              </a:rPr>
              <a:t>Volunteering will contribute points toward La Copa de IESE!</a:t>
            </a:r>
            <a:endParaRPr lang="en-US" sz="1600" b="1" i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774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280885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think-cell Slide" r:id="rId6" imgW="421" imgH="423" progId="TCLayout.ActiveDocument.1">
                  <p:embed/>
                </p:oleObj>
              </mc:Choice>
              <mc:Fallback>
                <p:oleObj name="think-cell Slide" r:id="rId6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08733"/>
            <a:ext cx="7188740" cy="672755"/>
          </a:xfrm>
          <a:solidFill>
            <a:schemeClr val="bg1"/>
          </a:solidFill>
        </p:spPr>
        <p:txBody>
          <a:bodyPr/>
          <a:lstStyle/>
          <a:p>
            <a:r>
              <a:rPr lang="nl-NL" dirty="0" err="1" smtClean="0">
                <a:solidFill>
                  <a:schemeClr val="accent2"/>
                </a:solidFill>
              </a:rPr>
              <a:t>Where</a:t>
            </a:r>
            <a:r>
              <a:rPr lang="nl-NL" dirty="0" smtClean="0">
                <a:solidFill>
                  <a:schemeClr val="accent2"/>
                </a:solidFill>
              </a:rPr>
              <a:t> we are at </a:t>
            </a:r>
            <a:r>
              <a:rPr lang="nl-NL" dirty="0" err="1" smtClean="0">
                <a:solidFill>
                  <a:schemeClr val="accent2"/>
                </a:solidFill>
              </a:rPr>
              <a:t>with</a:t>
            </a:r>
            <a:r>
              <a:rPr lang="nl-NL" dirty="0" smtClean="0">
                <a:solidFill>
                  <a:schemeClr val="accent2"/>
                </a:solidFill>
              </a:rPr>
              <a:t> DGDW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8960" y="853761"/>
            <a:ext cx="8055428" cy="654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Content: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en-US" sz="1600" b="1" dirty="0" smtClean="0"/>
              <a:t>Plenary talks:</a:t>
            </a:r>
            <a:endParaRPr lang="en-US" sz="1600" dirty="0"/>
          </a:p>
          <a:p>
            <a:r>
              <a:rPr lang="en-US" sz="1600" dirty="0" err="1"/>
              <a:t>Jelle</a:t>
            </a:r>
            <a:r>
              <a:rPr lang="en-US" sz="1600" dirty="0"/>
              <a:t> </a:t>
            </a:r>
            <a:r>
              <a:rPr lang="en-US" sz="1600" dirty="0" err="1"/>
              <a:t>Verstet</a:t>
            </a:r>
            <a:r>
              <a:rPr lang="en-US" sz="1600" dirty="0"/>
              <a:t>, Tesla, Director of Superchargers Europe</a:t>
            </a:r>
          </a:p>
          <a:p>
            <a:r>
              <a:rPr lang="en-US" sz="1600" dirty="0"/>
              <a:t>Jose Ignacio Garcia, Jesuit European Social Centre - re: </a:t>
            </a:r>
            <a:r>
              <a:rPr lang="en-US" sz="1600" dirty="0" err="1"/>
              <a:t>Laudato</a:t>
            </a:r>
            <a:r>
              <a:rPr lang="en-US" sz="1600" dirty="0"/>
              <a:t> Si</a:t>
            </a:r>
          </a:p>
          <a:p>
            <a:endParaRPr lang="en-US" sz="1600" dirty="0"/>
          </a:p>
          <a:p>
            <a:r>
              <a:rPr lang="en-US" sz="1600" b="1" dirty="0"/>
              <a:t>Workshops:</a:t>
            </a:r>
            <a:endParaRPr lang="en-US" sz="1600" dirty="0"/>
          </a:p>
          <a:p>
            <a:r>
              <a:rPr lang="en-US" sz="1600" u="sng" dirty="0" smtClean="0">
                <a:hlinkClick r:id="rId8"/>
              </a:rPr>
              <a:t>IDEO.org</a:t>
            </a:r>
            <a:endParaRPr lang="en-US" sz="1600" u="sng" dirty="0">
              <a:hlinkClick r:id="rId8"/>
            </a:endParaRPr>
          </a:p>
          <a:p>
            <a:r>
              <a:rPr lang="en-US" sz="1600" dirty="0" smtClean="0"/>
              <a:t>Mustard Seed</a:t>
            </a:r>
          </a:p>
          <a:p>
            <a:r>
              <a:rPr lang="en-US" sz="1600" dirty="0" smtClean="0"/>
              <a:t>Ship2b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dirty="0"/>
              <a:t>Panels</a:t>
            </a:r>
            <a:r>
              <a:rPr lang="en-US" sz="1600" b="1" dirty="0" smtClean="0"/>
              <a:t>:</a:t>
            </a:r>
            <a:endParaRPr lang="en-US" sz="1600" i="1" dirty="0"/>
          </a:p>
          <a:p>
            <a:r>
              <a:rPr lang="en-US" sz="1600" i="1" dirty="0"/>
              <a:t>Impact Investing:</a:t>
            </a:r>
            <a:r>
              <a:rPr lang="en-US" sz="1600" dirty="0"/>
              <a:t> </a:t>
            </a:r>
          </a:p>
          <a:p>
            <a:r>
              <a:rPr lang="en-US" sz="1600" dirty="0"/>
              <a:t>Steve Morrison, Bridges Ventures</a:t>
            </a:r>
          </a:p>
          <a:p>
            <a:r>
              <a:rPr lang="en-US" sz="1600" dirty="0"/>
              <a:t>Ulrich </a:t>
            </a:r>
            <a:r>
              <a:rPr lang="en-US" sz="1600" dirty="0" err="1"/>
              <a:t>Grabenwarter</a:t>
            </a:r>
            <a:r>
              <a:rPr lang="en-US" sz="1600" dirty="0"/>
              <a:t>, EIF</a:t>
            </a:r>
          </a:p>
          <a:p>
            <a:r>
              <a:rPr lang="en-US" sz="1600" dirty="0"/>
              <a:t>Oliver </a:t>
            </a:r>
            <a:r>
              <a:rPr lang="en-US" sz="1600" dirty="0" err="1"/>
              <a:t>Karius</a:t>
            </a:r>
            <a:r>
              <a:rPr lang="en-US" sz="1600" dirty="0"/>
              <a:t>, LGT VP</a:t>
            </a:r>
          </a:p>
          <a:p>
            <a:endParaRPr lang="en-US" sz="1600" dirty="0"/>
          </a:p>
          <a:p>
            <a:r>
              <a:rPr lang="en-US" sz="1600" i="1" dirty="0"/>
              <a:t>Collaborative Economy:</a:t>
            </a:r>
          </a:p>
          <a:p>
            <a:r>
              <a:rPr lang="en-US" sz="1600" dirty="0"/>
              <a:t>Randall </a:t>
            </a:r>
            <a:r>
              <a:rPr lang="en-US" sz="1600" dirty="0" err="1" smtClean="0"/>
              <a:t>Krantz</a:t>
            </a:r>
            <a:endParaRPr lang="en-US" sz="1600" dirty="0" smtClean="0"/>
          </a:p>
          <a:p>
            <a:r>
              <a:rPr lang="en-US" sz="1600" dirty="0" err="1" smtClean="0"/>
              <a:t>Airbnb</a:t>
            </a:r>
            <a:endParaRPr lang="en-US" sz="1600" dirty="0" smtClean="0"/>
          </a:p>
          <a:p>
            <a:r>
              <a:rPr lang="en-US" sz="1600" dirty="0" err="1" smtClean="0"/>
              <a:t>Ouishare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1600" i="1" dirty="0" smtClean="0"/>
              <a:t>B-Corporations (Europe):		Sustainability in Fashion (TBD)</a:t>
            </a:r>
          </a:p>
          <a:p>
            <a:r>
              <a:rPr lang="en-US" sz="1600" dirty="0" smtClean="0"/>
              <a:t>Founder + </a:t>
            </a:r>
            <a:r>
              <a:rPr lang="en-US" sz="1600" dirty="0" err="1" smtClean="0"/>
              <a:t>Bcorp</a:t>
            </a:r>
            <a:r>
              <a:rPr lang="en-US" sz="1600" dirty="0" smtClean="0"/>
              <a:t> creators</a:t>
            </a:r>
            <a:endParaRPr lang="en-US" sz="1600" dirty="0"/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213834" y="2930707"/>
            <a:ext cx="2645766" cy="787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Sponsors: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(target 30k)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/>
              <a:t>10k US – </a:t>
            </a:r>
            <a:r>
              <a:rPr lang="en-US" sz="1600" dirty="0" smtClean="0"/>
              <a:t>Franklin and Catherine Johnson </a:t>
            </a:r>
            <a:r>
              <a:rPr lang="en-US" sz="1600" dirty="0"/>
              <a:t>Foundation</a:t>
            </a:r>
          </a:p>
        </p:txBody>
      </p:sp>
    </p:spTree>
    <p:extLst>
      <p:ext uri="{BB962C8B-B14F-4D97-AF65-F5344CB8AC3E}">
        <p14:creationId xmlns:p14="http://schemas.microsoft.com/office/powerpoint/2010/main" val="3290695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071653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985" y="187720"/>
            <a:ext cx="8055428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Content: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D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esign conference schedule, invite and manage keynote speakers, organize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panels, workshops, competitions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i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sz="1600" b="1" i="1" baseline="30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nd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year coordinators: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Lead: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Arial" charset="0"/>
                <a:cs typeface="Arial" charset="0"/>
              </a:rPr>
              <a:t>Avi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  <a:hlinkClick r:id="rId7"/>
              </a:rPr>
              <a:t>Avinash.Bhavnani@iese.net</a:t>
            </a:r>
            <a:endParaRPr lang="en-US" sz="16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Speakers, Panels and Workshops:</a:t>
            </a:r>
            <a:endParaRPr lang="en-US" sz="16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Nada: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Nada.Elahwal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Isabelle: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9"/>
              </a:rPr>
              <a:t>Isabelle.Somers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9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9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Arial" charset="0"/>
                <a:cs typeface="Arial" charset="0"/>
              </a:rPr>
              <a:t>Jalusa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10"/>
              </a:rPr>
              <a:t>Jalusa.Lopes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10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10"/>
              </a:rPr>
              <a:t>iese.net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</a:rPr>
              <a:t>Competitions: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Juan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cs typeface="Arial" charset="0"/>
              </a:rPr>
              <a:t>Jacobo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11"/>
              </a:rPr>
              <a:t>Juanjacobo.Sarrado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11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11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Mikhail: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12"/>
              </a:rPr>
              <a:t>Mikhail.Kozyrev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12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12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Commitment: Depends on you!!!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*Need a coordinator for Mustard Seed competition.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68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0394747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985" y="187720"/>
            <a:ext cx="8055428" cy="454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Sponsorship: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Help attract sponsors to the event, manage requirements, help coordinate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w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ith content team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i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sz="1600" b="1" i="1" baseline="30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nd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year coordinators: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Rocio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cs typeface="Arial" charset="0"/>
                <a:hlinkClick r:id="rId7"/>
              </a:rPr>
              <a:t>Avinash.Bhavnani@iese.net</a:t>
            </a:r>
            <a:endParaRPr lang="en-US" sz="16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Ali: 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Alishah.Hassan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Commitment: 1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-2 hours per week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Need people to help with in-kind sponsors (Nestle, La </a:t>
            </a:r>
            <a:r>
              <a:rPr lang="en-US" sz="16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Fageda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, Unilever, </a:t>
            </a:r>
            <a:r>
              <a:rPr lang="en-US" sz="16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Estrella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US" sz="16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Damm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, etc.)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058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747160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985" y="187720"/>
            <a:ext cx="8055428" cy="5681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Marketing: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2 representatives per section; help communicate RBC activities with your section, promote ticket sales,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HYPE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i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sz="1600" b="1" i="1" baseline="30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nd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year coordinators: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Hunter: 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7"/>
              </a:rPr>
              <a:t>Hunter.Thomas@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7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Sangeetha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Sangeetha.Sankaran@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Helena: 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9"/>
              </a:rPr>
              <a:t>Helena.Haseler@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9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Commitment: 1-2 hours per week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Need to start communicating in Sections and </a:t>
            </a:r>
            <a:r>
              <a:rPr lang="en-US" sz="16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amoung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2</a:t>
            </a:r>
            <a:r>
              <a:rPr lang="en-US" sz="1600" b="1" baseline="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nd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years early next week. External school tickets.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Early-Bird ticket sales: 50 tickets available at 20 euros with T-giving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Next Round (starting late Nov): 2 for 50, or 1 for 30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Jan onwards: 30 euros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Feb onwards: 35 euros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710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546278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think-cell Slide" r:id="rId5" imgW="421" imgH="423" progId="TCLayout.ActiveDocument.1">
                  <p:embed/>
                </p:oleObj>
              </mc:Choice>
              <mc:Fallback>
                <p:oleObj name="think-cell Slide" r:id="rId5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985" y="187720"/>
            <a:ext cx="8055428" cy="3120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3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Operations: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Volunteers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on February 26th and 27th. Coordinate catering, IESE operations, </a:t>
            </a:r>
            <a:endParaRPr lang="en-US" sz="1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take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care of guests, events, etc.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i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sz="1600" b="1" i="1" baseline="30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nd</a:t>
            </a:r>
            <a:r>
              <a:rPr lang="en-US" sz="16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year coordinators: </a:t>
            </a: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Stu: 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7"/>
              </a:rPr>
              <a:t>Stuart.Horsburgh@iese.net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Paula: </a:t>
            </a:r>
            <a:r>
              <a:rPr lang="en-US" sz="1600" b="1" dirty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Paula.Amorim@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  <a:hlinkClick r:id="rId8"/>
              </a:rPr>
              <a:t>iese.net</a:t>
            </a: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endParaRPr lang="en-US" sz="16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defTabSz="893931" fontAlgn="base"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Commitment: Feb 25</a:t>
            </a:r>
            <a:r>
              <a:rPr lang="en-US" sz="1600" b="1" baseline="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th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(evening) 26</a:t>
            </a:r>
            <a:r>
              <a:rPr lang="en-US" sz="1600" b="1" baseline="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th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(full-day) and 27</a:t>
            </a:r>
            <a:r>
              <a:rPr lang="en-US" sz="1600" b="1" baseline="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th</a:t>
            </a:r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(~ full-day)</a:t>
            </a:r>
          </a:p>
        </p:txBody>
      </p:sp>
    </p:spTree>
    <p:extLst>
      <p:ext uri="{BB962C8B-B14F-4D97-AF65-F5344CB8AC3E}">
        <p14:creationId xmlns:p14="http://schemas.microsoft.com/office/powerpoint/2010/main" val="1512343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AZJdhCBU.icvfFuAhTpw"/>
</p:tagLst>
</file>

<file path=ppt/theme/theme1.xml><?xml version="1.0" encoding="utf-8"?>
<a:theme xmlns:a="http://schemas.openxmlformats.org/drawingml/2006/main" name="Tema de Offic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6C98"/>
      </a:accent1>
      <a:accent2>
        <a:srgbClr val="B11118"/>
      </a:accent2>
      <a:accent3>
        <a:srgbClr val="5F6E21"/>
      </a:accent3>
      <a:accent4>
        <a:srgbClr val="EFB600"/>
      </a:accent4>
      <a:accent5>
        <a:srgbClr val="7F7F7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2238</TotalTime>
  <Words>677</Words>
  <Application>Microsoft Macintosh PowerPoint</Application>
  <PresentationFormat>On-screen Show (4:3)</PresentationFormat>
  <Paragraphs>148</Paragraphs>
  <Slides>11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Tema de Office</vt:lpstr>
      <vt:lpstr>think-cell Slide</vt:lpstr>
      <vt:lpstr>PowerPoint Presentation</vt:lpstr>
      <vt:lpstr>Responsible Business Club – Main Events</vt:lpstr>
      <vt:lpstr>PowerPoint Presentation</vt:lpstr>
      <vt:lpstr>DGDW is Europe’s largest student-run conference on responsible business</vt:lpstr>
      <vt:lpstr>Where we are at with DGDW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stuff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pieterjan nuitten</dc:creator>
  <cp:lastModifiedBy>Bill</cp:lastModifiedBy>
  <cp:revision>141</cp:revision>
  <dcterms:created xsi:type="dcterms:W3CDTF">2014-11-27T13:52:02Z</dcterms:created>
  <dcterms:modified xsi:type="dcterms:W3CDTF">2015-11-03T15:53:29Z</dcterms:modified>
</cp:coreProperties>
</file>